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5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1A2A21-E311-4B51-8C93-73350998E24A}" type="datetimeFigureOut">
              <a:rPr lang="fil-PH" smtClean="0"/>
              <a:t>11/19/2010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C25629-9DC2-4A26-81C2-CA2AE252A06C}" type="slidenum">
              <a:rPr lang="fil-PH" smtClean="0"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elynnaranjo.vz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l-PH" dirty="0" smtClean="0"/>
              <a:t>PLANT DEPARTMENT</a:t>
            </a:r>
            <a:endParaRPr lang="fil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l-PH" sz="4000" dirty="0" smtClean="0"/>
              <a:t>CHAPTER  3</a:t>
            </a:r>
            <a:endParaRPr lang="fil-PH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00600"/>
            <a:ext cx="899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400" dirty="0" smtClean="0"/>
              <a:t>Roselyn A. Naranjo, RPh, MPH USPF, College of Pharmacy </a:t>
            </a:r>
            <a:r>
              <a:rPr lang="fil-PH" sz="1400" dirty="0" smtClean="0">
                <a:hlinkClick r:id="rId2"/>
              </a:rPr>
              <a:t>www.roselynnaranjo.vze.com</a:t>
            </a:r>
            <a:r>
              <a:rPr lang="fil-PH" sz="1400" dirty="0"/>
              <a:t> </a:t>
            </a:r>
            <a:r>
              <a:rPr lang="fil-PH" sz="1400" dirty="0" smtClean="0"/>
              <a:t> roselean@gmail.com</a:t>
            </a:r>
          </a:p>
        </p:txBody>
      </p:sp>
    </p:spTree>
    <p:extLst>
      <p:ext uri="{BB962C8B-B14F-4D97-AF65-F5344CB8AC3E}">
        <p14:creationId xmlns:p14="http://schemas.microsoft.com/office/powerpoint/2010/main" val="8587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PRODUCTION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8476" y="2571750"/>
            <a:ext cx="80092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95600" y="2248584"/>
            <a:ext cx="38490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Packaging Section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18938" y="2955745"/>
            <a:ext cx="1366124" cy="1454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04800" y="1754678"/>
            <a:ext cx="1788622" cy="2229808"/>
            <a:chOff x="304800" y="1754678"/>
            <a:chExt cx="1788622" cy="222980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754678"/>
              <a:ext cx="1788622" cy="1788622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81000" y="3276600"/>
              <a:ext cx="16786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l-PH" sz="2000" b="1" dirty="0" smtClean="0"/>
                <a:t>Compounded</a:t>
              </a:r>
            </a:p>
            <a:p>
              <a:pPr algn="ctr"/>
              <a:r>
                <a:rPr lang="fil-PH" sz="2000" b="1" dirty="0" smtClean="0"/>
                <a:t>product</a:t>
              </a:r>
              <a:endParaRPr lang="fil-PH" sz="2000" b="1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5768928" y="2964791"/>
            <a:ext cx="1241472" cy="1454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82420" y="4245114"/>
            <a:ext cx="191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4000" dirty="0" smtClean="0"/>
              <a:t> </a:t>
            </a:r>
            <a:r>
              <a:rPr lang="fil-PH" sz="4000" b="1" dirty="0" smtClean="0">
                <a:solidFill>
                  <a:srgbClr val="008000"/>
                </a:solidFill>
                <a:latin typeface="Rage Italic" pitchFamily="66" charset="0"/>
              </a:rPr>
              <a:t>stripped</a:t>
            </a:r>
            <a:endParaRPr lang="fil-PH" sz="40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817572"/>
            <a:ext cx="1363320" cy="170415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969463"/>
            <a:ext cx="1614971" cy="129197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420" y="4896716"/>
            <a:ext cx="1142307" cy="142788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062" y="5347688"/>
            <a:ext cx="939338" cy="9769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5181600"/>
            <a:ext cx="1390650" cy="11125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46" y="5020806"/>
            <a:ext cx="1833460" cy="13037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00200" y="4267200"/>
            <a:ext cx="191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4000" dirty="0" smtClean="0"/>
              <a:t> </a:t>
            </a:r>
            <a:r>
              <a:rPr lang="fil-PH" sz="4000" b="1" dirty="0" smtClean="0">
                <a:solidFill>
                  <a:srgbClr val="008000"/>
                </a:solidFill>
                <a:latin typeface="Rage Italic" pitchFamily="66" charset="0"/>
              </a:rPr>
              <a:t>bottled</a:t>
            </a:r>
            <a:endParaRPr lang="fil-PH" sz="4000" dirty="0"/>
          </a:p>
        </p:txBody>
      </p:sp>
      <p:sp>
        <p:nvSpPr>
          <p:cNvPr id="37" name="Rectangle 36"/>
          <p:cNvSpPr/>
          <p:nvPr/>
        </p:nvSpPr>
        <p:spPr>
          <a:xfrm>
            <a:off x="2743200" y="2286000"/>
            <a:ext cx="24384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Warehouse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651745" y="2609165"/>
            <a:ext cx="6207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89664" y="1971585"/>
            <a:ext cx="23126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Quality Control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2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 -0.10034 L 0.18836 -0.09456 C 0.17291 -0.09225 0.15191 -0.09687 0.13142 -0.10682 C 0.10798 -0.11884 0.09062 -0.13294 0.07986 -0.14797 L 0.02795 -0.21641 " pathEditMode="relative" rAng="12036818" ptsTypes="FffFF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 -0.10035 L 0.18836 -0.09457 C 0.17291 -0.09226 0.15191 -0.09688 0.13142 -0.10682 C 0.10798 -0.11885 0.09062 -0.13295 0.07986 -0.14798 L 0.02795 -0.21642 " pathEditMode="relative" rAng="12036818" ptsTypes="FffFF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1 -0.10035 L 0.18837 -0.09457 C 0.17292 -0.09226 0.15191 -0.09688 0.13143 -0.10682 C 0.10799 -0.11885 0.09063 -0.13295 0.07986 -0.14798 L 0.02795 -0.21642 " pathEditMode="relative" rAng="12036818" ptsTypes="FffFF">
                                      <p:cBhvr>
                                        <p:cTn id="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1 -0.10034 L 0.18837 -0.09456 C 0.17292 -0.09225 0.15191 -0.09688 0.13143 -0.10682 C 0.10799 -0.11884 0.09063 -0.13295 0.07987 -0.14797 L 0.02796 -0.21641 " pathEditMode="relative" rAng="12036818" ptsTypes="FffFF">
                                      <p:cBhvr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1 -0.10035 L 0.18837 -0.09457 C 0.17292 -0.09225 0.15191 -0.09688 0.13143 -0.10682 C 0.10799 -0.11884 0.09063 -0.13295 0.07987 -0.14798 L 0.02796 -0.21642 " pathEditMode="relative" rAng="12036818" ptsTypes="FffFF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81 -0.10034 L 0.18837 -0.09456 C 0.17292 -0.09225 0.15191 -0.09688 0.13142 -0.10682 C 0.10799 -0.11884 0.09063 -0.13294 0.07986 -0.14797 L 0.02795 -0.21641 " pathEditMode="relative" rAng="12036818" ptsTypes="FffFF">
                                      <p:cBhvr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3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7" grpId="0"/>
      <p:bldP spid="27" grpId="1"/>
      <p:bldP spid="14" grpId="0"/>
      <p:bldP spid="14" grpId="1"/>
      <p:bldP spid="37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PRODUCTION</a:t>
            </a:r>
            <a:endParaRPr lang="fil-PH" dirty="0"/>
          </a:p>
        </p:txBody>
      </p:sp>
      <p:sp>
        <p:nvSpPr>
          <p:cNvPr id="4" name="Rectangle 3"/>
          <p:cNvSpPr/>
          <p:nvPr/>
        </p:nvSpPr>
        <p:spPr>
          <a:xfrm>
            <a:off x="457200" y="1733913"/>
            <a:ext cx="3962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Quality Control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96928" y="2351826"/>
            <a:ext cx="0" cy="1153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572000" y="4534763"/>
            <a:ext cx="1371600" cy="110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4127" y="3657600"/>
            <a:ext cx="396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Warehouse Finished Product Section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4506"/>
            <a:ext cx="2724912" cy="37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l-PH" sz="4000" dirty="0" smtClean="0"/>
              <a:t>CLASSIFICATION OF PHARMACEUTICAL PREPARATIONS</a:t>
            </a:r>
            <a:endParaRPr lang="fil-P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Refer to pages 22, 23 and 24</a:t>
            </a:r>
          </a:p>
          <a:p>
            <a:r>
              <a:rPr lang="fil-PH" dirty="0" smtClean="0"/>
              <a:t>Prepare for a quiz</a:t>
            </a:r>
            <a:endParaRPr lang="fil-PH" dirty="0"/>
          </a:p>
        </p:txBody>
      </p:sp>
    </p:spTree>
    <p:extLst>
      <p:ext uri="{BB962C8B-B14F-4D97-AF65-F5344CB8AC3E}">
        <p14:creationId xmlns:p14="http://schemas.microsoft.com/office/powerpoint/2010/main" val="12529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5105400" y="3048000"/>
            <a:ext cx="838200" cy="76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62549" y="4222865"/>
            <a:ext cx="0" cy="7301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971800" y="3048000"/>
            <a:ext cx="762000" cy="533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PRODUCTION CONTROL</a:t>
            </a:r>
            <a:endParaRPr lang="fil-PH" dirty="0"/>
          </a:p>
        </p:txBody>
      </p:sp>
      <p:grpSp>
        <p:nvGrpSpPr>
          <p:cNvPr id="29" name="Group 28"/>
          <p:cNvGrpSpPr/>
          <p:nvPr/>
        </p:nvGrpSpPr>
        <p:grpSpPr>
          <a:xfrm>
            <a:off x="228600" y="2286000"/>
            <a:ext cx="2743200" cy="2057400"/>
            <a:chOff x="228600" y="2286000"/>
            <a:chExt cx="2743200" cy="2057400"/>
          </a:xfrm>
        </p:grpSpPr>
        <p:sp>
          <p:nvSpPr>
            <p:cNvPr id="15" name="Flowchart: Punched Tape 14"/>
            <p:cNvSpPr/>
            <p:nvPr/>
          </p:nvSpPr>
          <p:spPr>
            <a:xfrm>
              <a:off x="228600" y="2286000"/>
              <a:ext cx="2743200" cy="20574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0200" y="2438400"/>
              <a:ext cx="1335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l-PH" b="1" dirty="0" smtClean="0"/>
                <a:t>Purchasing </a:t>
              </a:r>
              <a:endParaRPr lang="fil-PH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" y="3004419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l-PH" dirty="0" smtClean="0"/>
                <a:t>Purchase requisition items for the company both from local &amp; imported sources</a:t>
              </a:r>
              <a:endParaRPr lang="fil-PH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20797" y="1600200"/>
            <a:ext cx="3124200" cy="2987732"/>
            <a:chOff x="5920797" y="1600200"/>
            <a:chExt cx="3124200" cy="2987732"/>
          </a:xfrm>
        </p:grpSpPr>
        <p:sp>
          <p:nvSpPr>
            <p:cNvPr id="18" name="Flowchart: Punched Tape 17"/>
            <p:cNvSpPr/>
            <p:nvPr/>
          </p:nvSpPr>
          <p:spPr>
            <a:xfrm>
              <a:off x="5996997" y="1600200"/>
              <a:ext cx="2971800" cy="2987732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54782" y="2221468"/>
              <a:ext cx="1985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l-PH" b="1" dirty="0" smtClean="0"/>
                <a:t>Inventory Control </a:t>
              </a:r>
              <a:endParaRPr lang="fil-PH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0797" y="2525811"/>
              <a:ext cx="3124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l-PH" dirty="0" smtClean="0"/>
                <a:t>Monitor &amp; record all materials in production &amp; control the flow of raw materials &amp; finished products. The stocks are checked periodically.</a:t>
              </a:r>
              <a:endParaRPr lang="fil-PH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68011" y="4648200"/>
            <a:ext cx="4894789" cy="1752600"/>
            <a:chOff x="2268011" y="4648200"/>
            <a:chExt cx="4894789" cy="1752600"/>
          </a:xfrm>
        </p:grpSpPr>
        <p:sp>
          <p:nvSpPr>
            <p:cNvPr id="21" name="Flowchart: Punched Tape 20"/>
            <p:cNvSpPr/>
            <p:nvPr/>
          </p:nvSpPr>
          <p:spPr>
            <a:xfrm>
              <a:off x="2268011" y="4648200"/>
              <a:ext cx="4818589" cy="17526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89879" y="4724400"/>
              <a:ext cx="2472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l-PH" b="1" dirty="0" smtClean="0"/>
                <a:t>Planning &amp; Scheduling </a:t>
              </a:r>
              <a:endParaRPr lang="fil-PH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8011" y="5105400"/>
              <a:ext cx="48185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l-PH" dirty="0" smtClean="0"/>
                <a:t>Coordinates with marketing for the supply of required products, plan &amp; schedule the manufacture of the the product.</a:t>
              </a:r>
              <a:endParaRPr lang="fil-PH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00400" y="3194165"/>
            <a:ext cx="2665388" cy="1295400"/>
            <a:chOff x="3200400" y="3194165"/>
            <a:chExt cx="2665388" cy="1295400"/>
          </a:xfrm>
        </p:grpSpPr>
        <p:sp>
          <p:nvSpPr>
            <p:cNvPr id="4" name="Oval 3"/>
            <p:cNvSpPr/>
            <p:nvPr/>
          </p:nvSpPr>
          <p:spPr>
            <a:xfrm>
              <a:off x="3200400" y="3194165"/>
              <a:ext cx="2590800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78221" y="3352800"/>
              <a:ext cx="258756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0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PRODUCTION </a:t>
              </a:r>
            </a:p>
            <a:p>
              <a:pPr algn="ctr"/>
              <a:r>
                <a:rPr lang="en-US" sz="30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CONTROL</a:t>
              </a:r>
              <a:endParaRPr lang="en-US" sz="3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5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7800" y="4271665"/>
            <a:ext cx="20782" cy="14744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73135" y="3002697"/>
            <a:ext cx="1479665" cy="51236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WAREHOUSE DIVISION</a:t>
            </a:r>
            <a:endParaRPr lang="fil-P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1909465"/>
            <a:ext cx="20782" cy="14744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68582" y="1905000"/>
            <a:ext cx="188421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1676400"/>
            <a:ext cx="3650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Raw material section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2221468"/>
            <a:ext cx="20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il-PH" dirty="0" smtClean="0"/>
              <a:t>Quarantine Area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2221468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il-PH" dirty="0" smtClean="0"/>
              <a:t>Approved for Use 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0299" y="2221468"/>
            <a:ext cx="18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il-PH" dirty="0" smtClean="0"/>
              <a:t>Rejected Area</a:t>
            </a:r>
          </a:p>
        </p:txBody>
      </p:sp>
      <p:pic>
        <p:nvPicPr>
          <p:cNvPr id="1026" name="Picture 2" descr="Go to full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" y="1092689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 to fullsiz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70907"/>
            <a:ext cx="2908068" cy="190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 to fullsiz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615" y="1333253"/>
            <a:ext cx="1996007" cy="178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67000"/>
            <a:ext cx="1298460" cy="12984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95518" y="3965460"/>
            <a:ext cx="1907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l-PH" dirty="0" smtClean="0"/>
              <a:t>Packed, bottled</a:t>
            </a:r>
          </a:p>
          <a:p>
            <a:pPr algn="ctr"/>
            <a:r>
              <a:rPr lang="fil-PH" dirty="0" smtClean="0"/>
              <a:t>Boxes no label yet</a:t>
            </a:r>
            <a:endParaRPr lang="fil-PH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366" y="3079079"/>
            <a:ext cx="784938" cy="88638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048000" y="2738735"/>
            <a:ext cx="37266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IN-PROCESS section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366" y="3032974"/>
            <a:ext cx="1668699" cy="1668699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1981200" y="4191000"/>
            <a:ext cx="1370215" cy="5306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81000" y="3276600"/>
            <a:ext cx="21336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WAREHOUSE </a:t>
            </a:r>
          </a:p>
          <a:p>
            <a:pPr algn="ctr"/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133600" y="3886200"/>
            <a:ext cx="12192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68582" y="5746079"/>
            <a:ext cx="188421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483167" y="5481935"/>
            <a:ext cx="3237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Dispensing section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00400" y="3653135"/>
            <a:ext cx="315643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Finished product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995" y="4039731"/>
            <a:ext cx="1522869" cy="152286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63533" y="4503003"/>
            <a:ext cx="29932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Returned goods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34" y="5334000"/>
            <a:ext cx="1348227" cy="134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17" grpId="0"/>
      <p:bldP spid="4" grpId="0" animBg="1"/>
      <p:bldP spid="35" grpId="0"/>
      <p:bldP spid="3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l-PH" dirty="0" smtClean="0"/>
              <a:t>ENGINEERING &amp; MAINTENANCE </a:t>
            </a:r>
            <a:endParaRPr lang="fil-PH" dirty="0"/>
          </a:p>
        </p:txBody>
      </p:sp>
      <p:pic>
        <p:nvPicPr>
          <p:cNvPr id="4" name="Picture 2" descr="Go to full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752600"/>
            <a:ext cx="304799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o to fullsiz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96" y="2484813"/>
            <a:ext cx="200627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Go to fullsiz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52" y="3767746"/>
            <a:ext cx="1981200" cy="249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Go to fullsize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89319"/>
            <a:ext cx="1981203" cy="198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Go to fullsize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96097"/>
            <a:ext cx="2514600" cy="251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00" y="1752600"/>
            <a:ext cx="481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dirty="0" smtClean="0"/>
              <a:t>Take charge of the maintainance of all machines</a:t>
            </a:r>
            <a:endParaRPr lang="fil-PH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952" y="2243746"/>
            <a:ext cx="1524000" cy="15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253746"/>
            <a:ext cx="2010001" cy="20100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78873" y="3657600"/>
            <a:ext cx="2084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line</a:t>
            </a:r>
            <a:endParaRPr lang="fil-P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6563" y="5638800"/>
            <a:ext cx="1892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 line</a:t>
            </a:r>
            <a:endParaRPr lang="fil-P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1" y="4298668"/>
            <a:ext cx="1828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Machines</a:t>
            </a:r>
            <a:endParaRPr lang="fil-P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8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PRODUCTION</a:t>
            </a:r>
            <a:endParaRPr lang="fil-PH" dirty="0"/>
          </a:p>
        </p:txBody>
      </p:sp>
      <p:pic>
        <p:nvPicPr>
          <p:cNvPr id="2062" name="Picture 14" descr="stock photo : Image of business people hands working with papers at me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0984"/>
            <a:ext cx="205740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13359" y="2899358"/>
            <a:ext cx="2545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/>
              <a:t>Parent company abroad</a:t>
            </a:r>
          </a:p>
          <a:p>
            <a:pPr algn="ctr"/>
            <a:r>
              <a:rPr lang="fil-PH" dirty="0" smtClean="0"/>
              <a:t>prepares the </a:t>
            </a:r>
          </a:p>
          <a:p>
            <a:pPr algn="ctr"/>
            <a:r>
              <a:rPr lang="fil-PH" dirty="0" smtClean="0"/>
              <a:t>Master Formula</a:t>
            </a:r>
            <a:endParaRPr lang="fil-PH" dirty="0"/>
          </a:p>
        </p:txBody>
      </p:sp>
      <p:grpSp>
        <p:nvGrpSpPr>
          <p:cNvPr id="7" name="Group 6"/>
          <p:cNvGrpSpPr/>
          <p:nvPr/>
        </p:nvGrpSpPr>
        <p:grpSpPr>
          <a:xfrm>
            <a:off x="1371600" y="1503680"/>
            <a:ext cx="6477000" cy="5354320"/>
            <a:chOff x="1295400" y="1503680"/>
            <a:chExt cx="6477000" cy="5354320"/>
          </a:xfrm>
        </p:grpSpPr>
        <p:pic>
          <p:nvPicPr>
            <p:cNvPr id="2064" name="Picture 16" descr="stock photo : Businesswoman standing and holding a white empty billboar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503680"/>
              <a:ext cx="6477000" cy="535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lowchart: Document 5"/>
            <p:cNvSpPr/>
            <p:nvPr/>
          </p:nvSpPr>
          <p:spPr>
            <a:xfrm>
              <a:off x="2971800" y="3183523"/>
              <a:ext cx="3048000" cy="2226677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32019" y="3115271"/>
            <a:ext cx="1954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600" dirty="0" smtClean="0"/>
              <a:t>Name of the Product</a:t>
            </a:r>
            <a:endParaRPr lang="fil-PH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39909" y="3301425"/>
            <a:ext cx="2879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600" dirty="0" smtClean="0"/>
              <a:t>Potency of the active ingredient</a:t>
            </a:r>
            <a:endParaRPr lang="fil-PH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9234" y="3496271"/>
            <a:ext cx="1069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600" dirty="0" smtClean="0"/>
              <a:t>Batch Size</a:t>
            </a:r>
            <a:endParaRPr lang="fil-PH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70725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600" dirty="0" smtClean="0"/>
              <a:t>List of ingredients, </a:t>
            </a:r>
          </a:p>
          <a:p>
            <a:pPr algn="ctr"/>
            <a:r>
              <a:rPr lang="fil-PH" sz="1600" dirty="0" smtClean="0"/>
              <a:t>Specifications &amp; Code numbers</a:t>
            </a:r>
            <a:endParaRPr lang="fil-PH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4182071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600" dirty="0" smtClean="0"/>
              <a:t>Quantity of each ingredients</a:t>
            </a:r>
            <a:endParaRPr lang="fil-PH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1" y="44444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600" dirty="0" smtClean="0"/>
              <a:t>Signature of the people involved in the preparation</a:t>
            </a:r>
            <a:endParaRPr lang="fil-PH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892233"/>
            <a:ext cx="6500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dirty="0" smtClean="0">
                <a:solidFill>
                  <a:srgbClr val="FF3300"/>
                </a:solidFill>
                <a:latin typeface="Rage Italic" pitchFamily="66" charset="0"/>
              </a:rPr>
              <a:t>Procedure for Manufacturing of a Product</a:t>
            </a:r>
            <a:endParaRPr lang="fil-PH" sz="3200" dirty="0">
              <a:solidFill>
                <a:srgbClr val="FF3300"/>
              </a:solidFill>
              <a:latin typeface="Rage Itali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0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PRODUCTION</a:t>
            </a:r>
          </a:p>
        </p:txBody>
      </p:sp>
      <p:pic>
        <p:nvPicPr>
          <p:cNvPr id="4098" name="Picture 2" descr="stock photo : Detailed Gantt Chart showing Tasks, Resources and Notes. Includes a pen being held by a man on the righ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56272"/>
            <a:ext cx="5181913" cy="368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4895671"/>
            <a:ext cx="6781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800" dirty="0" smtClean="0"/>
              <a:t>If the </a:t>
            </a:r>
            <a:r>
              <a:rPr lang="fil-PH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itchFamily="66" charset="0"/>
              </a:rPr>
              <a:t>Master  Formula  </a:t>
            </a:r>
            <a:r>
              <a:rPr lang="fil-PH" sz="2800" dirty="0" smtClean="0"/>
              <a:t>is </a:t>
            </a:r>
            <a:r>
              <a:rPr lang="fil-PH" sz="2800" b="1" dirty="0" smtClean="0">
                <a:solidFill>
                  <a:srgbClr val="FF0000"/>
                </a:solidFill>
                <a:latin typeface="Showcard Gothic" pitchFamily="82" charset="0"/>
              </a:rPr>
              <a:t>NOT</a:t>
            </a:r>
            <a:r>
              <a:rPr lang="fil-PH" sz="2800" dirty="0" smtClean="0"/>
              <a:t> the actual amount to be manufactured</a:t>
            </a:r>
            <a:endParaRPr lang="fil-PH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4850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Control Head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1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PRODUCTION</a:t>
            </a:r>
            <a:endParaRPr lang="fil-PH" dirty="0"/>
          </a:p>
        </p:txBody>
      </p:sp>
      <p:sp>
        <p:nvSpPr>
          <p:cNvPr id="7" name="TextBox 6"/>
          <p:cNvSpPr txBox="1"/>
          <p:nvPr/>
        </p:nvSpPr>
        <p:spPr>
          <a:xfrm>
            <a:off x="2708018" y="4307526"/>
            <a:ext cx="319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/>
              <a:t>Date of Production </a:t>
            </a:r>
            <a:endParaRPr lang="fil-PH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773879"/>
            <a:ext cx="4769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/>
              <a:t>Manufacturing Order Number</a:t>
            </a:r>
            <a:endParaRPr lang="fil-PH" sz="2800" b="1" dirty="0"/>
          </a:p>
        </p:txBody>
      </p:sp>
      <p:pic>
        <p:nvPicPr>
          <p:cNvPr id="5122" name="Picture 2" descr="stock photo : Female hands writ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4286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5654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Control Head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591" y="3544499"/>
            <a:ext cx="5159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800" dirty="0" smtClean="0"/>
              <a:t> </a:t>
            </a:r>
            <a:r>
              <a:rPr lang="fil-PH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itchFamily="66" charset="0"/>
              </a:rPr>
              <a:t>Manufacturing Order </a:t>
            </a:r>
            <a:endParaRPr lang="fil-PH" sz="2800" dirty="0"/>
          </a:p>
        </p:txBody>
      </p:sp>
    </p:spTree>
    <p:extLst>
      <p:ext uri="{BB962C8B-B14F-4D97-AF65-F5344CB8AC3E}">
        <p14:creationId xmlns:p14="http://schemas.microsoft.com/office/powerpoint/2010/main" val="42460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PRODUCTION</a:t>
            </a:r>
            <a:endParaRPr lang="fil-PH" dirty="0"/>
          </a:p>
        </p:txBody>
      </p:sp>
      <p:sp>
        <p:nvSpPr>
          <p:cNvPr id="7" name="TextBox 6"/>
          <p:cNvSpPr txBox="1"/>
          <p:nvPr/>
        </p:nvSpPr>
        <p:spPr>
          <a:xfrm>
            <a:off x="1316647" y="562317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/>
              <a:t>dispensing</a:t>
            </a:r>
            <a:endParaRPr lang="fil-PH" sz="2800" b="1" dirty="0"/>
          </a:p>
        </p:txBody>
      </p:sp>
      <p:pic>
        <p:nvPicPr>
          <p:cNvPr id="5122" name="Picture 2" descr="stock photo : Female hands writ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4286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5654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Control Head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591" y="3124200"/>
            <a:ext cx="5159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800" dirty="0" smtClean="0"/>
              <a:t> </a:t>
            </a:r>
            <a:r>
              <a:rPr lang="fil-PH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itchFamily="66" charset="0"/>
              </a:rPr>
              <a:t>Manufacturing Order </a:t>
            </a:r>
            <a:endParaRPr lang="fil-PH" sz="2800" dirty="0"/>
          </a:p>
        </p:txBody>
      </p:sp>
      <p:sp>
        <p:nvSpPr>
          <p:cNvPr id="3" name="Rectangle 2"/>
          <p:cNvSpPr/>
          <p:nvPr/>
        </p:nvSpPr>
        <p:spPr>
          <a:xfrm>
            <a:off x="1020091" y="5131337"/>
            <a:ext cx="24384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Warehouse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7874" y="5119067"/>
            <a:ext cx="23936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Production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9047" y="5623178"/>
            <a:ext cx="2473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/>
              <a:t>manufacturing</a:t>
            </a:r>
            <a:endParaRPr lang="fil-PH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763600"/>
            <a:ext cx="5159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800" dirty="0" smtClean="0"/>
              <a:t> </a:t>
            </a:r>
            <a:r>
              <a:rPr lang="fil-PH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itchFamily="66" charset="0"/>
              </a:rPr>
              <a:t>Finishing Order </a:t>
            </a:r>
            <a:endParaRPr lang="fil-PH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4290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fil-P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90800" y="4629329"/>
            <a:ext cx="728507" cy="50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15000" y="4629329"/>
            <a:ext cx="800924" cy="5982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914400" y="3124200"/>
            <a:ext cx="7315200" cy="15051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1620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01156 L -0.09635 -0.1172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5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PRODUCTION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76" y="2209800"/>
            <a:ext cx="1943100" cy="1943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08288" y="2096869"/>
            <a:ext cx="41318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Manufacturing Area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0513" y="2935754"/>
            <a:ext cx="38490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Packaging Section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5525" y="2420034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itchFamily="66" charset="0"/>
              </a:rPr>
              <a:t>or</a:t>
            </a:r>
            <a:endParaRPr lang="fil-P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637476" y="2389257"/>
            <a:ext cx="2553524" cy="707886"/>
            <a:chOff x="1637476" y="2389257"/>
            <a:chExt cx="2553524" cy="707886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637476" y="2935754"/>
              <a:ext cx="2553524" cy="169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09967" y="2389257"/>
              <a:ext cx="1918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l-PH" sz="4000" b="1" dirty="0" smtClean="0">
                  <a:solidFill>
                    <a:srgbClr val="008000"/>
                  </a:solidFill>
                  <a:latin typeface="Rage Italic" pitchFamily="66" charset="0"/>
                </a:rPr>
                <a:t>transfers</a:t>
              </a:r>
              <a:endParaRPr lang="fil-PH" sz="4000" b="1" dirty="0">
                <a:solidFill>
                  <a:srgbClr val="008000"/>
                </a:solidFill>
                <a:latin typeface="Rage Italic" pitchFamily="66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52038" y="4029670"/>
            <a:ext cx="148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b="1" dirty="0" smtClean="0"/>
              <a:t>Weighs and measures the ingredients</a:t>
            </a:r>
            <a:endParaRPr lang="fil-P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93" y="1764268"/>
            <a:ext cx="294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DISPENSING PHARMACIST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9916" y="2965996"/>
            <a:ext cx="3448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/>
              <a:t>Compounds the product</a:t>
            </a:r>
            <a:endParaRPr lang="fil-PH" sz="20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3924300" y="3729421"/>
            <a:ext cx="2360515" cy="808199"/>
            <a:chOff x="3924300" y="3729421"/>
            <a:chExt cx="2360515" cy="808199"/>
          </a:xfrm>
        </p:grpSpPr>
        <p:sp>
          <p:nvSpPr>
            <p:cNvPr id="27" name="TextBox 26"/>
            <p:cNvSpPr txBox="1"/>
            <p:nvPr/>
          </p:nvSpPr>
          <p:spPr>
            <a:xfrm>
              <a:off x="3924300" y="3768179"/>
              <a:ext cx="533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4400" b="1" dirty="0" smtClean="0">
                  <a:solidFill>
                    <a:srgbClr val="33CC33"/>
                  </a:solidFill>
                  <a:sym typeface="Wingdings"/>
                </a:rPr>
                <a:t></a:t>
              </a:r>
              <a:endParaRPr lang="en-PH" sz="4400" b="1" dirty="0">
                <a:solidFill>
                  <a:srgbClr val="33CC33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66235" y="3729421"/>
              <a:ext cx="1918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l-PH" sz="4000" b="1" dirty="0" smtClean="0">
                  <a:solidFill>
                    <a:srgbClr val="008000"/>
                  </a:solidFill>
                  <a:latin typeface="Rage Italic" pitchFamily="66" charset="0"/>
                </a:rPr>
                <a:t>checked</a:t>
              </a:r>
              <a:endParaRPr lang="fil-PH" sz="4000" b="1" dirty="0">
                <a:solidFill>
                  <a:srgbClr val="008000"/>
                </a:solidFill>
                <a:latin typeface="Rage Italic" pitchFamily="66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62400" y="4297201"/>
            <a:ext cx="2360515" cy="808199"/>
            <a:chOff x="3962400" y="4297201"/>
            <a:chExt cx="2360515" cy="808199"/>
          </a:xfrm>
        </p:grpSpPr>
        <p:sp>
          <p:nvSpPr>
            <p:cNvPr id="29" name="TextBox 28"/>
            <p:cNvSpPr txBox="1"/>
            <p:nvPr/>
          </p:nvSpPr>
          <p:spPr>
            <a:xfrm>
              <a:off x="3962400" y="4335959"/>
              <a:ext cx="533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4400" b="1" dirty="0" smtClean="0">
                  <a:solidFill>
                    <a:srgbClr val="33CC33"/>
                  </a:solidFill>
                  <a:sym typeface="Wingdings"/>
                </a:rPr>
                <a:t></a:t>
              </a:r>
              <a:endParaRPr lang="en-PH" sz="4400" b="1" dirty="0">
                <a:solidFill>
                  <a:srgbClr val="33CC33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04335" y="4297201"/>
              <a:ext cx="1918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l-PH" sz="4000" b="1" dirty="0" smtClean="0">
                  <a:solidFill>
                    <a:srgbClr val="008000"/>
                  </a:solidFill>
                  <a:latin typeface="Rage Italic" pitchFamily="66" charset="0"/>
                </a:rPr>
                <a:t>tested</a:t>
              </a:r>
              <a:endParaRPr lang="fil-PH" sz="4000" b="1" dirty="0">
                <a:solidFill>
                  <a:srgbClr val="008000"/>
                </a:solidFill>
                <a:latin typeface="Rage Italic" pitchFamily="66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962400" y="4830601"/>
            <a:ext cx="2360515" cy="808199"/>
            <a:chOff x="3962400" y="4830601"/>
            <a:chExt cx="2360515" cy="808199"/>
          </a:xfrm>
        </p:grpSpPr>
        <p:sp>
          <p:nvSpPr>
            <p:cNvPr id="31" name="TextBox 30"/>
            <p:cNvSpPr txBox="1"/>
            <p:nvPr/>
          </p:nvSpPr>
          <p:spPr>
            <a:xfrm>
              <a:off x="3962400" y="4869359"/>
              <a:ext cx="533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4400" b="1" dirty="0" smtClean="0">
                  <a:solidFill>
                    <a:srgbClr val="33CC33"/>
                  </a:solidFill>
                  <a:sym typeface="Wingdings"/>
                </a:rPr>
                <a:t></a:t>
              </a:r>
              <a:endParaRPr lang="en-PH" sz="4400" b="1" dirty="0">
                <a:solidFill>
                  <a:srgbClr val="33CC33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04335" y="4830601"/>
              <a:ext cx="1918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l-PH" sz="4000" b="1" dirty="0" smtClean="0">
                  <a:solidFill>
                    <a:srgbClr val="008000"/>
                  </a:solidFill>
                  <a:latin typeface="Rage Italic" pitchFamily="66" charset="0"/>
                </a:rPr>
                <a:t>assayed</a:t>
              </a:r>
              <a:endParaRPr lang="fil-PH" sz="4000" b="1" dirty="0">
                <a:solidFill>
                  <a:srgbClr val="008000"/>
                </a:solidFill>
                <a:latin typeface="Rage Italic" pitchFamily="66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233914" y="5713705"/>
            <a:ext cx="456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PROCEDURE</a:t>
            </a:r>
            <a:endParaRPr lang="fil-P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9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6" grpId="0"/>
      <p:bldP spid="11" grpId="0"/>
      <p:bldP spid="26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331</TotalTime>
  <Words>280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PLANT DEPARTMENT</vt:lpstr>
      <vt:lpstr>PRODUCTION CONTROL</vt:lpstr>
      <vt:lpstr>WAREHOUSE DIVISION</vt:lpstr>
      <vt:lpstr>ENGINEERING &amp; MAINTENANCE </vt:lpstr>
      <vt:lpstr>PRODUCTION</vt:lpstr>
      <vt:lpstr>PRODUCTION</vt:lpstr>
      <vt:lpstr>PRODUCTION</vt:lpstr>
      <vt:lpstr>PRODUCTION</vt:lpstr>
      <vt:lpstr>PRODUCTION</vt:lpstr>
      <vt:lpstr>PRODUCTION</vt:lpstr>
      <vt:lpstr>PRODUCTION</vt:lpstr>
      <vt:lpstr>CLASSIFICATION OF PHARMACEUTICAL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DEPARTMENT</dc:title>
  <dc:creator>Roselyn</dc:creator>
  <cp:lastModifiedBy>Roselyn</cp:lastModifiedBy>
  <cp:revision>83</cp:revision>
  <dcterms:created xsi:type="dcterms:W3CDTF">2010-11-18T23:07:14Z</dcterms:created>
  <dcterms:modified xsi:type="dcterms:W3CDTF">2010-11-19T04:39:02Z</dcterms:modified>
</cp:coreProperties>
</file>